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pen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8A7D61-CEB8-4FE3-AF07-2CA842AD2B57}">
  <a:tblStyle styleId="{4F8A7D61-CEB8-4FE3-AF07-2CA842AD2B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-bold.fntdata"/><Relationship Id="rId12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Italic.fntdata"/><Relationship Id="rId14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9884479f_2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9884479f_2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884479f_2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9884479f_2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b93ce6dc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cb93ce6dc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cb93ce6dc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cb93ce6dc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abc4c7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abc4c7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b93ce6dc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cb93ce6dc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80-white.png" id="13" name="Google Shape;13;p2"/>
          <p:cNvPicPr preferRelativeResize="0"/>
          <p:nvPr/>
        </p:nvPicPr>
        <p:blipFill rotWithShape="1">
          <a:blip r:embed="rId2">
            <a:alphaModFix/>
          </a:blip>
          <a:srcRect b="31851" l="11523" r="11500" t="30947"/>
          <a:stretch/>
        </p:blipFill>
        <p:spPr>
          <a:xfrm>
            <a:off x="457200" y="4500000"/>
            <a:ext cx="2123623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Light 1">
  <p:cSld name="Segue Ligh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Light 2">
  <p:cSld name="Segue Ligh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-15240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">
  <p:cSld name="Title with Conten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 &amp; Image">
  <p:cSld name="Title with Content &amp; Image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67" name="Google Shape;67;p15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">
  <p:cSld name="Image">
    <p:bg>
      <p:bgPr>
        <a:solidFill>
          <a:srgbClr val="2D3D4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7535" l="0" r="7800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A Dark">
  <p:cSld name="Logo A Dark">
    <p:bg>
      <p:bgPr>
        <a:solidFill>
          <a:srgbClr val="2E3D4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77" name="Google Shape;77;p18"/>
          <p:cNvSpPr/>
          <p:nvPr/>
        </p:nvSpPr>
        <p:spPr>
          <a:xfrm>
            <a:off x="3796401" y="3514398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A Light">
  <p:cSld name="Logo A Light">
    <p:bg>
      <p:bgPr>
        <a:solidFill>
          <a:srgbClr val="02B3E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82" name="Google Shape;82;p19"/>
          <p:cNvSpPr/>
          <p:nvPr/>
        </p:nvSpPr>
        <p:spPr>
          <a:xfrm>
            <a:off x="3796401" y="3514725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B Dark">
  <p:cSld name="Logo B Dark">
    <p:bg>
      <p:bgPr>
        <a:solidFill>
          <a:srgbClr val="2E3D4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87" name="Google Shape;87;p20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679" y="2221260"/>
            <a:ext cx="41433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LOR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B Light">
  <p:cSld name="Logo B Light">
    <p:bg>
      <p:bgPr>
        <a:solidFill>
          <a:srgbClr val="02B3E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92" name="Google Shape;92;p21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313" y="2221260"/>
            <a:ext cx="41433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ith Subtitle">
  <p:cSld name="Segue with Sub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ith Subtitle Light">
  <p:cSld name="Segue with Subtitle Light">
    <p:bg>
      <p:bgPr>
        <a:solidFill>
          <a:srgbClr val="02B3E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with Subtitle Light 1">
  <p:cSld name="Segue with Subtitle Ligh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with Subtitle Light 2">
  <p:cSld name="Segue with Subtitle Ligh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Light">
  <p:cSld name="Segue Light">
    <p:bg>
      <p:bgPr>
        <a:solidFill>
          <a:srgbClr val="02B3E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57200" y="1558025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en"/>
              <a:t>A comparison of Machine Learning </a:t>
            </a:r>
            <a:r>
              <a:rPr lang="en"/>
              <a:t>algorithms</a:t>
            </a:r>
            <a:r>
              <a:rPr lang="en"/>
              <a:t> using the Iris dataset.</a:t>
            </a:r>
            <a:endParaRPr sz="500"/>
          </a:p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7200" y="3259688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lang="en"/>
              <a:t>Shane Gore</a:t>
            </a:r>
            <a:endParaRPr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lang="en" sz="1800"/>
              <a:t>Udacity Challenge Course</a:t>
            </a:r>
            <a:endParaRPr sz="1800"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lang="en" sz="1400"/>
              <a:t>July 2018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457200" y="858976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rPr lang="en"/>
              <a:t>The Iris data set</a:t>
            </a:r>
            <a:endParaRPr sz="500"/>
          </a:p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Background</a:t>
            </a:r>
            <a:endParaRPr sz="500"/>
          </a:p>
        </p:txBody>
      </p:sp>
      <p:sp>
        <p:nvSpPr>
          <p:cNvPr id="109" name="Google Shape;109;p24"/>
          <p:cNvSpPr txBox="1"/>
          <p:nvPr>
            <p:ph idx="3" type="body"/>
          </p:nvPr>
        </p:nvSpPr>
        <p:spPr>
          <a:xfrm>
            <a:off x="457200" y="1480300"/>
            <a:ext cx="43332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The Iris dataset is an open source data set downloadable from from the UCI machine learning repository</a:t>
            </a:r>
            <a:r>
              <a:rPr lang="en" sz="1400"/>
              <a:t>.</a:t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The data set consists of fifty samples from each of three species of Iris. For each sample, four features were measured, namely: the length and the width of both the 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 petals and 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sepals.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875" y="1480288"/>
            <a:ext cx="3023325" cy="21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 txBox="1"/>
          <p:nvPr/>
        </p:nvSpPr>
        <p:spPr>
          <a:xfrm>
            <a:off x="541975" y="4319700"/>
            <a:ext cx="6810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im: To compare the accuracy of three commonly utilised machine learning techniques to predict species.</a:t>
            </a:r>
            <a:endParaRPr sz="5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276500" y="140475"/>
            <a:ext cx="3702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Data description</a:t>
            </a:r>
            <a:endParaRPr sz="500"/>
          </a:p>
        </p:txBody>
      </p:sp>
      <p:sp>
        <p:nvSpPr>
          <p:cNvPr id="118" name="Google Shape;118;p25"/>
          <p:cNvSpPr txBox="1"/>
          <p:nvPr>
            <p:ph idx="3" type="body"/>
          </p:nvPr>
        </p:nvSpPr>
        <p:spPr>
          <a:xfrm>
            <a:off x="4999550" y="3636592"/>
            <a:ext cx="4022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Correlation Matrix: </a:t>
            </a:r>
            <a:r>
              <a:rPr lang="en" sz="1600"/>
              <a:t>High</a:t>
            </a:r>
            <a:r>
              <a:rPr lang="en" sz="1600"/>
              <a:t> </a:t>
            </a:r>
            <a:r>
              <a:rPr lang="en" sz="1600"/>
              <a:t>Multicollinearity</a:t>
            </a:r>
            <a:endParaRPr sz="1600"/>
          </a:p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88" y="3972700"/>
            <a:ext cx="3661018" cy="105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 rotWithShape="1">
          <a:blip r:embed="rId4">
            <a:alphaModFix/>
          </a:blip>
          <a:srcRect b="0" l="0" r="6015" t="10265"/>
          <a:stretch/>
        </p:blipFill>
        <p:spPr>
          <a:xfrm>
            <a:off x="6618925" y="1639963"/>
            <a:ext cx="2364598" cy="16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>
            <p:ph idx="3" type="body"/>
          </p:nvPr>
        </p:nvSpPr>
        <p:spPr>
          <a:xfrm>
            <a:off x="276500" y="985403"/>
            <a:ext cx="40221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Iris-setosa species linearly distinguishable in terms of its petal length and width.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Other species appear to be more difficult to visually distinguish based on these features. 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 rotWithShape="1">
          <a:blip r:embed="rId5">
            <a:alphaModFix/>
          </a:blip>
          <a:srcRect b="0" l="3562" r="8479" t="10265"/>
          <a:stretch/>
        </p:blipFill>
        <p:spPr>
          <a:xfrm>
            <a:off x="6627950" y="0"/>
            <a:ext cx="2213149" cy="16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6">
            <a:alphaModFix/>
          </a:blip>
          <a:srcRect b="0" l="0" r="6015" t="10265"/>
          <a:stretch/>
        </p:blipFill>
        <p:spPr>
          <a:xfrm>
            <a:off x="4330050" y="1639963"/>
            <a:ext cx="2364598" cy="16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7">
            <a:alphaModFix/>
          </a:blip>
          <a:srcRect b="0" l="0" r="3081" t="7893"/>
          <a:stretch/>
        </p:blipFill>
        <p:spPr>
          <a:xfrm>
            <a:off x="4405775" y="0"/>
            <a:ext cx="2213149" cy="163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3" type="body"/>
          </p:nvPr>
        </p:nvSpPr>
        <p:spPr>
          <a:xfrm>
            <a:off x="276500" y="3494100"/>
            <a:ext cx="40221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B3E4"/>
                </a:solidFill>
              </a:rPr>
              <a:t>Hypothesis: Given the nonlinear nature of the support vector machine it was hypothesised that this algorithm would obtain higher accuracy in comparison to the other two techniques examined.</a:t>
            </a:r>
            <a:endParaRPr sz="500">
              <a:solidFill>
                <a:srgbClr val="02B3E4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/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 All rights reserved.</a:t>
            </a:r>
            <a:endParaRPr sz="500"/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344150" y="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Methods</a:t>
            </a:r>
            <a:endParaRPr sz="500"/>
          </a:p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-478747" y="50292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344150" y="687097"/>
            <a:ext cx="74892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Preprocessing: </a:t>
            </a:r>
            <a:r>
              <a:rPr lang="en" sz="1800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rPr>
              <a:t>Data scaled to zero mean and unit variance.</a:t>
            </a:r>
            <a:endParaRPr sz="1800">
              <a:solidFill>
                <a:srgbClr val="2D3D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725" y="3562359"/>
            <a:ext cx="1352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idx="3" type="body"/>
          </p:nvPr>
        </p:nvSpPr>
        <p:spPr>
          <a:xfrm>
            <a:off x="4973950" y="3861513"/>
            <a:ext cx="4092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analysis process is repeated 100 times to achieve a robust estimate of prediction </a:t>
            </a:r>
            <a:r>
              <a:rPr lang="en">
                <a:solidFill>
                  <a:srgbClr val="000000"/>
                </a:solidFill>
              </a:rPr>
              <a:t>accuracy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294950" y="1773000"/>
            <a:ext cx="8328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Data split into random train and test datasets based  on 70:30 split.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Three models tested: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Support Vector Machine (radial basis kernel)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Naive Bayes (gaussian)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" name="Google Shape;138;p26"/>
          <p:cNvCxnSpPr/>
          <p:nvPr/>
        </p:nvCxnSpPr>
        <p:spPr>
          <a:xfrm>
            <a:off x="-28250" y="1243475"/>
            <a:ext cx="91989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6"/>
          <p:cNvSpPr txBox="1"/>
          <p:nvPr/>
        </p:nvSpPr>
        <p:spPr>
          <a:xfrm>
            <a:off x="457200" y="1384925"/>
            <a:ext cx="1450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Analysis</a:t>
            </a:r>
            <a:r>
              <a:rPr lang="en" sz="18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rgbClr val="2D3D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57200" y="744539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149350"/>
            <a:ext cx="8229600" cy="595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Conclusion</a:t>
            </a:r>
            <a:endParaRPr/>
          </a:p>
        </p:txBody>
      </p:sp>
      <p:graphicFrame>
        <p:nvGraphicFramePr>
          <p:cNvPr id="146" name="Google Shape;146;p27"/>
          <p:cNvGraphicFramePr/>
          <p:nvPr/>
        </p:nvGraphicFramePr>
        <p:xfrm>
          <a:off x="782925" y="117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{4F8A7D61-CEB8-4FE3-AF07-2CA842AD2B57}</a:tableStyleId>
              </a:tblPr>
              <a:tblGrid>
                <a:gridCol w="3619500"/>
                <a:gridCol w="3619500"/>
              </a:tblGrid>
              <a:tr h="37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68575" marL="68575">
                    <a:lnB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Prediction Accuracy</a:t>
                      </a:r>
                      <a:endParaRPr b="1"/>
                    </a:p>
                  </a:txBody>
                  <a:tcPr marT="91425" marB="91425" marR="68575" marL="68575">
                    <a:lnB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Support Vector Machine</a:t>
                      </a:r>
                      <a:endParaRPr b="1"/>
                    </a:p>
                  </a:txBody>
                  <a:tcPr marT="91425" marB="91425" marR="68575" marL="68575">
                    <a:lnR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±</a:t>
                      </a:r>
                      <a:r>
                        <a:rPr lang="en"/>
                        <a:t> 2.5 %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Naïve Bayes</a:t>
                      </a:r>
                      <a:endParaRPr b="1"/>
                    </a:p>
                  </a:txBody>
                  <a:tcPr marT="91425" marB="91425" marR="68575" marL="68575">
                    <a:lnR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±</a:t>
                      </a:r>
                      <a:r>
                        <a:rPr lang="en"/>
                        <a:t> 2.7 %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Logistic Regression</a:t>
                      </a:r>
                      <a:endParaRPr b="1"/>
                    </a:p>
                  </a:txBody>
                  <a:tcPr marT="91425" marB="91425" marR="68575" marL="68575">
                    <a:lnR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±</a:t>
                      </a:r>
                      <a:r>
                        <a:rPr lang="en"/>
                        <a:t> 4.5 %</a:t>
                      </a:r>
                      <a:endParaRPr/>
                    </a:p>
                  </a:txBody>
                  <a:tcPr marT="91425" marB="91425" marR="68575" marL="68575">
                    <a:lnL cap="flat" cmpd="sng" w="1265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00675" y="317110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8" name="Google Shape;148;p27"/>
          <p:cNvSpPr txBox="1"/>
          <p:nvPr>
            <p:ph idx="3" type="body"/>
          </p:nvPr>
        </p:nvSpPr>
        <p:spPr>
          <a:xfrm>
            <a:off x="457200" y="3730200"/>
            <a:ext cx="83688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Based on this limited data set, the Support vector machine and Naive bayes methods outperformed the Logistic regression.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Due to the presence of </a:t>
            </a:r>
            <a:r>
              <a:rPr lang="en">
                <a:solidFill>
                  <a:srgbClr val="000000"/>
                </a:solidFill>
              </a:rPr>
              <a:t>multicollinearity</a:t>
            </a:r>
            <a:r>
              <a:rPr lang="en">
                <a:solidFill>
                  <a:srgbClr val="000000"/>
                </a:solidFill>
              </a:rPr>
              <a:t>, future projects should explore the use of regularisation techniques.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9" name="Google Shape;149;p27"/>
          <p:cNvSpPr txBox="1"/>
          <p:nvPr>
            <p:ph idx="3" type="body"/>
          </p:nvPr>
        </p:nvSpPr>
        <p:spPr>
          <a:xfrm>
            <a:off x="712275" y="2861500"/>
            <a:ext cx="7239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Accuracy: Mean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± Standard deviation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57200" y="2028725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References</a:t>
            </a:r>
            <a:endParaRPr sz="500"/>
          </a:p>
        </p:txBody>
      </p:sp>
      <p:sp>
        <p:nvSpPr>
          <p:cNvPr id="155" name="Google Shape;155;p28"/>
          <p:cNvSpPr txBox="1"/>
          <p:nvPr>
            <p:ph idx="3" type="body"/>
          </p:nvPr>
        </p:nvSpPr>
        <p:spPr>
          <a:xfrm>
            <a:off x="457200" y="2164688"/>
            <a:ext cx="82296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430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i="1" lang="en"/>
              <a:t> Iris data set; Accessed </a:t>
            </a:r>
            <a:r>
              <a:rPr lang="en"/>
              <a:t>07/21/18; </a:t>
            </a:r>
            <a:r>
              <a:rPr i="1" lang="en"/>
              <a:t>http://archive.ics.uci.edu/ml/datasets/Iris</a:t>
            </a:r>
            <a:endParaRPr/>
          </a:p>
          <a:p>
            <a:pPr indent="-13970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800"/>
              <a:buFont typeface="Cabin"/>
              <a:buChar char="•"/>
            </a:pPr>
            <a:r>
              <a:rPr lang="en"/>
              <a:t>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Bruce, P. and Bruce, A.; </a:t>
            </a:r>
            <a:r>
              <a:rPr i="1" lang="en">
                <a:solidFill>
                  <a:srgbClr val="24292E"/>
                </a:solidFill>
                <a:highlight>
                  <a:srgbClr val="FFFFFF"/>
                </a:highlight>
              </a:rPr>
              <a:t>Practical Statistics for Data Scientists: 50 Essential Concepts.  2017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. " O'Reilly Media, Inc."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11430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Cabin"/>
              <a:buChar char="•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Udacity, </a:t>
            </a:r>
            <a:r>
              <a:rPr i="1" lang="en">
                <a:solidFill>
                  <a:srgbClr val="24292E"/>
                </a:solidFill>
                <a:highlight>
                  <a:srgbClr val="FFFFFF"/>
                </a:highlight>
              </a:rPr>
              <a:t>Intro to Machine Learning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; Accessed </a:t>
            </a:r>
            <a:r>
              <a:rPr lang="en"/>
              <a:t>07/21/18; https://eu.udacity.com/course/intro-to-machine-learning--ud120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457200" y="1746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Tools &amp; </a:t>
            </a:r>
            <a:r>
              <a:rPr lang="en"/>
              <a:t>Libraries</a:t>
            </a:r>
            <a:r>
              <a:rPr lang="en"/>
              <a:t> used</a:t>
            </a:r>
            <a:endParaRPr sz="500"/>
          </a:p>
        </p:txBody>
      </p:sp>
      <p:sp>
        <p:nvSpPr>
          <p:cNvPr id="158" name="Google Shape;158;p28"/>
          <p:cNvSpPr txBox="1"/>
          <p:nvPr>
            <p:ph idx="3" type="body"/>
          </p:nvPr>
        </p:nvSpPr>
        <p:spPr>
          <a:xfrm>
            <a:off x="567200" y="893905"/>
            <a:ext cx="8229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1430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/>
              <a:t>Python 3.6</a:t>
            </a:r>
            <a:endParaRPr/>
          </a:p>
          <a:p>
            <a:pPr indent="-11430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/>
              <a:t>Data </a:t>
            </a:r>
            <a:r>
              <a:rPr lang="en"/>
              <a:t>Analysis</a:t>
            </a:r>
            <a:r>
              <a:rPr lang="en"/>
              <a:t>: p</a:t>
            </a:r>
            <a:r>
              <a:rPr lang="en"/>
              <a:t>andas, numpy,</a:t>
            </a:r>
            <a:r>
              <a:rPr lang="en"/>
              <a:t>sklearn</a:t>
            </a:r>
            <a:endParaRPr/>
          </a:p>
          <a:p>
            <a:pPr indent="-11430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/>
              <a:t>Data </a:t>
            </a:r>
            <a:r>
              <a:rPr lang="en"/>
              <a:t>Visualization:</a:t>
            </a:r>
            <a:r>
              <a:rPr lang="en"/>
              <a:t> matplotlib, seaborn</a:t>
            </a:r>
            <a:endParaRPr/>
          </a:p>
          <a:p>
            <a:pPr indent="0" lvl="0" marL="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017 Udacity Template 16x9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